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eb424bff0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eb424bff0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4eb424bff0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eb424bff0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eb424bff0_1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4eb424bff0_1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eba32b49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eba32b49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4eba32b49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eb424bff0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eb424bff0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4eb424bff0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e03487dbe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e03487dbe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Sees them as the same because the address is the same</a:t>
            </a:r>
            <a:endParaRPr/>
          </a:p>
        </p:txBody>
      </p:sp>
      <p:sp>
        <p:nvSpPr>
          <p:cNvPr id="415" name="Google Shape;415;g4e03487dbe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eb424bff0_1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eb424bff0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something about scotch guard?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Investors for startups on StartTrack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4eb424bff0_1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eb424bff0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eb424bff0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 oct, it wasn’t until 30 october that they came to an agreement about the russian gas payments</a:t>
            </a:r>
            <a:endParaRPr/>
          </a:p>
        </p:txBody>
      </p:sp>
      <p:sp>
        <p:nvSpPr>
          <p:cNvPr id="434" name="Google Shape;434;g4eb424bff0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eb424bff0_1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eb424bff0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Throughout the 4 years after the account was deleted, ConnectStateGov was listed as an official U.S. account</a:t>
            </a:r>
            <a:endParaRPr/>
          </a:p>
        </p:txBody>
      </p:sp>
      <p:sp>
        <p:nvSpPr>
          <p:cNvPr id="443" name="Google Shape;443;g4eb424bff0_1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e21feda2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4e21feda2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easy would it be to pose as a government agency and spread false information?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the U.S. Digital Registry says its an official account, would you look any further?</a:t>
            </a:r>
            <a:endParaRPr/>
          </a:p>
        </p:txBody>
      </p:sp>
      <p:sp>
        <p:nvSpPr>
          <p:cNvPr id="454" name="Google Shape;454;g4e21feda24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eb424bff0_1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eb424bff0_1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capture of the official page 15 Dec 16</a:t>
            </a:r>
            <a:endParaRPr/>
          </a:p>
        </p:txBody>
      </p:sp>
      <p:sp>
        <p:nvSpPr>
          <p:cNvPr id="462" name="Google Shape;462;g4eb424bff0_1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e03487d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e03487d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Social feed manager: software tool for building data sets from social media.</a:t>
            </a:r>
            <a:endParaRPr/>
          </a:p>
        </p:txBody>
      </p:sp>
      <p:sp>
        <p:nvSpPr>
          <p:cNvPr id="310" name="Google Shape;310;g4e03487db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4e21feda24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4e21feda24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Selected USEmbassyRiyadh, a deleted account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Registered the twitter handle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Used the internet archive to recreate the original account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Posted a bunch of nonsense about wilford Brimley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main differences between the pages.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is verified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has a lot more tweets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4e21feda24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e21feda24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e21feda24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Pushed the new page and tweet to the archive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archive can’t tell the difference between the real page and the fake 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 years from now, a person would have to look closely to tell the difference</a:t>
            </a:r>
            <a:endParaRPr/>
          </a:p>
        </p:txBody>
      </p:sp>
      <p:sp>
        <p:nvSpPr>
          <p:cNvPr id="483" name="Google Shape;483;g4e21feda24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eb424bff0_1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eb424bff0_1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4eb424bff0_1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4e21feda24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4e21feda24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4e21feda24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email is introduction in the 1971s, quickly became 75% of traffic on ARPANET(1973)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Was introduced on .GOV and .MIL domains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asked why she used a personal server and a blackberry instead of a secure desktop and server,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she said she was unfamiliar with the desktop,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was under the impression previous secretaries of state had personal servers.</a:t>
            </a:r>
            <a:endParaRPr/>
          </a:p>
        </p:txBody>
      </p:sp>
      <p:sp>
        <p:nvSpPr>
          <p:cNvPr id="509" name="Google Shape;50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e03487dbe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e03487dbe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4e03487dbe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eba32b49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eba32b49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4eba32b49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e03487db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e03487db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presidential libraries act 1955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Presidential Records Act 1978</a:t>
            </a:r>
            <a:endParaRPr/>
          </a:p>
        </p:txBody>
      </p:sp>
      <p:sp>
        <p:nvSpPr>
          <p:cNvPr id="328" name="Google Shape;328;g4e03487db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eba32b498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eba32b498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4eba32b498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e03487db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e03487db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Unknown why twitter suspended them.</a:t>
            </a:r>
            <a:endParaRPr/>
          </a:p>
        </p:txBody>
      </p:sp>
      <p:sp>
        <p:nvSpPr>
          <p:cNvPr id="345" name="Google Shape;345;g4e03487db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eb424bff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eb424bff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4eb424bff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eb424bff0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eb424bff0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4eb424bff0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eb424bff0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eb424bff0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4eb424bff0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wu-libraries.github.io/sfm-ui/posts/2017-11-04-digital-registry" TargetMode="External"/><Relationship Id="rId4" Type="http://schemas.openxmlformats.org/officeDocument/2006/relationships/hyperlink" Target="https://gwu-libraries.github.io/sfm-ui/posts/2017-11-06-vulnerabilitie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fedtechmagazine.com/article/2013/07/brief-history-email-federal-government" TargetMode="External"/><Relationship Id="rId4" Type="http://schemas.openxmlformats.org/officeDocument/2006/relationships/hyperlink" Target="https://en.wikipedia.org/wiki/Twitter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441150" y="1067846"/>
            <a:ext cx="11309700" cy="47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4800"/>
              <a:t>Government Accounts and their Vulnerabilities</a:t>
            </a:r>
            <a:endParaRPr sz="48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t/>
            </a:r>
            <a:endParaRPr sz="4800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1800"/>
              <a:t>Justin Whitlock</a:t>
            </a:r>
            <a:endParaRPr sz="1800"/>
          </a:p>
        </p:txBody>
      </p:sp>
      <p:sp>
        <p:nvSpPr>
          <p:cNvPr id="306" name="Google Shape;306;p4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Reason for suspension unclear: DoDLiveMil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52"/>
          <p:cNvSpPr txBox="1"/>
          <p:nvPr>
            <p:ph idx="1" type="body"/>
          </p:nvPr>
        </p:nvSpPr>
        <p:spPr>
          <a:xfrm>
            <a:off x="90044" y="3713079"/>
            <a:ext cx="5785500" cy="25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Feb 2016, account was deleted?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Jan 2018, account was suspended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Why suspend a deleted account?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0" y="1336526"/>
            <a:ext cx="5552669" cy="227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469" y="1336526"/>
            <a:ext cx="4467225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map DoDLiveMil: Not found in other archives</a:t>
            </a:r>
            <a:endParaRPr/>
          </a:p>
        </p:txBody>
      </p:sp>
      <p:sp>
        <p:nvSpPr>
          <p:cNvPr id="394" name="Google Shape;394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15" y="1336524"/>
            <a:ext cx="10165460" cy="50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TimeMap DoDLiveMil </a:t>
            </a:r>
            <a:endParaRPr/>
          </a:p>
        </p:txBody>
      </p:sp>
      <p:sp>
        <p:nvSpPr>
          <p:cNvPr id="402" name="Google Shape;402;p5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3350"/>
            <a:ext cx="10383851" cy="51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Reasons for suspension?</a:t>
            </a:r>
            <a:endParaRPr/>
          </a:p>
        </p:txBody>
      </p:sp>
      <p:sp>
        <p:nvSpPr>
          <p:cNvPr id="410" name="Google Shape;410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Mistake?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Accidentally categorized as spam?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NSF_ERE was not authenticated. 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If it’s still listed in the digital registry, how would you know if it had been taken over?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DoDLiveMil was authenticated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If someone recycled the handle, you should easily be able to tell the difference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Twitter authentication isn’t perfect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Fake account claiming to be Rupert Murdock’s wife.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Accounts taken over</a:t>
            </a:r>
            <a:endParaRPr/>
          </a:p>
        </p:txBody>
      </p:sp>
      <p:sp>
        <p:nvSpPr>
          <p:cNvPr id="418" name="Google Shape;418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" name="Google Shape;419;p56"/>
          <p:cNvSpPr txBox="1"/>
          <p:nvPr>
            <p:ph idx="1" type="body"/>
          </p:nvPr>
        </p:nvSpPr>
        <p:spPr>
          <a:xfrm>
            <a:off x="439619" y="1453075"/>
            <a:ext cx="56871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12 May 2015. Last capture before account was deleted.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Last tweet was 5 May 2014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0250" y="971425"/>
            <a:ext cx="6660974" cy="55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Account taken over</a:t>
            </a:r>
            <a:endParaRPr/>
          </a:p>
        </p:txBody>
      </p:sp>
      <p:sp>
        <p:nvSpPr>
          <p:cNvPr id="427" name="Google Shape;427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57"/>
          <p:cNvSpPr txBox="1"/>
          <p:nvPr>
            <p:ph idx="1" type="body"/>
          </p:nvPr>
        </p:nvSpPr>
        <p:spPr>
          <a:xfrm>
            <a:off x="433400" y="1468650"/>
            <a:ext cx="3806100" cy="18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</a:t>
            </a:r>
            <a:r>
              <a:rPr lang="en-US"/>
              <a:t>ame handle before it was suspended Jan 2017.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Probably an individual posting random stuff</a:t>
            </a:r>
            <a:endParaRPr/>
          </a:p>
        </p:txBody>
      </p:sp>
      <p:pic>
        <p:nvPicPr>
          <p:cNvPr id="429" name="Google Shape;4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342" y="1336526"/>
            <a:ext cx="5908261" cy="471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5" y="3344550"/>
            <a:ext cx="4726065" cy="32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the panda</a:t>
            </a:r>
            <a:endParaRPr/>
          </a:p>
        </p:txBody>
      </p:sp>
      <p:sp>
        <p:nvSpPr>
          <p:cNvPr id="437" name="Google Shape;437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58"/>
          <p:cNvSpPr txBox="1"/>
          <p:nvPr>
            <p:ph idx="1" type="body"/>
          </p:nvPr>
        </p:nvSpPr>
        <p:spPr>
          <a:xfrm>
            <a:off x="433394" y="1468650"/>
            <a:ext cx="564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“All of Russia salutes February 23”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“Ukraine is ready to buy Russian gas”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“OSCE observers invited to a referendum in Crimea”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“Activists of the Maidan picket the Prosecutor General's Office, voice acting is not allowed”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These tweets were all being posted just after Russia’s annexation of Crimea in February, 2014.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Pretty active: 5-10 tweets a day</a:t>
            </a:r>
            <a:endParaRPr/>
          </a:p>
        </p:txBody>
      </p:sp>
      <p:pic>
        <p:nvPicPr>
          <p:cNvPr id="439" name="Google Shape;4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194" y="1488926"/>
            <a:ext cx="5604964" cy="47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 to the panda</a:t>
            </a:r>
            <a:endParaRPr/>
          </a:p>
        </p:txBody>
      </p:sp>
      <p:sp>
        <p:nvSpPr>
          <p:cNvPr id="446" name="Google Shape;446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59"/>
          <p:cNvSpPr txBox="1"/>
          <p:nvPr>
            <p:ph idx="1" type="body"/>
          </p:nvPr>
        </p:nvSpPr>
        <p:spPr>
          <a:xfrm>
            <a:off x="311725" y="1336525"/>
            <a:ext cx="115494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26 Dec13: Deleted	14 Oct 14: Taken Over		17 Dec 16: Suspended</a:t>
            </a:r>
            <a:endParaRPr/>
          </a:p>
        </p:txBody>
      </p:sp>
      <p:pic>
        <p:nvPicPr>
          <p:cNvPr id="448" name="Google Shape;4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7" y="4952500"/>
            <a:ext cx="6663775" cy="11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2002837"/>
            <a:ext cx="8136826" cy="26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8825" y="2726400"/>
            <a:ext cx="3650635" cy="2987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Actors</a:t>
            </a:r>
            <a:endParaRPr/>
          </a:p>
        </p:txBody>
      </p:sp>
      <p:sp>
        <p:nvSpPr>
          <p:cNvPr id="457" name="Google Shape;457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60"/>
          <p:cNvSpPr txBox="1"/>
          <p:nvPr>
            <p:ph idx="1" type="body"/>
          </p:nvPr>
        </p:nvSpPr>
        <p:spPr>
          <a:xfrm>
            <a:off x="433400" y="1468650"/>
            <a:ext cx="113097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Purpose of the U.S. Digital Register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Deter fake accounts and disinformation by verifying U.S. social media accounts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29 suspended accounts.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100 deleted accounts.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How easy would it be to pose as an official account and be authenticated by the registry?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Posing as the government</a:t>
            </a:r>
            <a:endParaRPr/>
          </a:p>
        </p:txBody>
      </p:sp>
      <p:sp>
        <p:nvSpPr>
          <p:cNvPr id="465" name="Google Shape;465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61"/>
          <p:cNvSpPr txBox="1"/>
          <p:nvPr>
            <p:ph idx="1" type="body"/>
          </p:nvPr>
        </p:nvSpPr>
        <p:spPr>
          <a:xfrm>
            <a:off x="433391" y="1468650"/>
            <a:ext cx="24711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15 Dec 16</a:t>
            </a:r>
            <a:endParaRPr/>
          </a:p>
        </p:txBody>
      </p:sp>
      <p:pic>
        <p:nvPicPr>
          <p:cNvPr id="467" name="Google Shape;46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6891" y="1488926"/>
            <a:ext cx="7200172" cy="47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Readings</a:t>
            </a:r>
            <a:endParaRPr/>
          </a:p>
        </p:txBody>
      </p:sp>
      <p:sp>
        <p:nvSpPr>
          <p:cNvPr id="313" name="Google Shape;313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Justin Littman. </a:t>
            </a:r>
            <a:r>
              <a:rPr lang="en-US"/>
              <a:t>Suspended U.S. government Twitter accounts. Social Feed Manager Blog. GWU Libraries, 04 November 2017.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https://gwu-libraries.github.io/sfm-ui/posts/2017-11-04-digital-registry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Justin Littman. Vulnerabilities in the U.S. Digital Registry, Twitter, and the Internet Archive. Social Feed Manager Blog. GWU Libraries , 06 November 2017.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https://gwu-libraries.github.io/sfm-ui/posts/2017-11-06-vulnerabilities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Posing as the government</a:t>
            </a:r>
            <a:endParaRPr/>
          </a:p>
        </p:txBody>
      </p:sp>
      <p:sp>
        <p:nvSpPr>
          <p:cNvPr id="474" name="Google Shape;474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5" name="Google Shape;4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4" y="1336525"/>
            <a:ext cx="5800724" cy="18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5" y="3511914"/>
            <a:ext cx="5071472" cy="310585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2"/>
          <p:cNvSpPr txBox="1"/>
          <p:nvPr/>
        </p:nvSpPr>
        <p:spPr>
          <a:xfrm>
            <a:off x="149300" y="3178750"/>
            <a:ext cx="1545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</a:t>
            </a:r>
            <a:endParaRPr b="1"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8" name="Google Shape;47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138" y="1336525"/>
            <a:ext cx="4697008" cy="5281253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2"/>
          <p:cNvSpPr txBox="1"/>
          <p:nvPr/>
        </p:nvSpPr>
        <p:spPr>
          <a:xfrm>
            <a:off x="6451150" y="1135900"/>
            <a:ext cx="15453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FAKE</a:t>
            </a:r>
            <a:endParaRPr b="1"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Altering History</a:t>
            </a:r>
            <a:endParaRPr/>
          </a:p>
        </p:txBody>
      </p:sp>
      <p:sp>
        <p:nvSpPr>
          <p:cNvPr id="486" name="Google Shape;486;p6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7" name="Google Shape;487;p63"/>
          <p:cNvSpPr txBox="1"/>
          <p:nvPr>
            <p:ph idx="1" type="body"/>
          </p:nvPr>
        </p:nvSpPr>
        <p:spPr>
          <a:xfrm>
            <a:off x="433408" y="1468650"/>
            <a:ext cx="5809800" cy="47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Pushing into the Internet Archive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Page is the same, appended to the official history.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7 Nov 17</a:t>
            </a:r>
            <a:endParaRPr/>
          </a:p>
        </p:txBody>
      </p:sp>
      <p:pic>
        <p:nvPicPr>
          <p:cNvPr id="488" name="Google Shape;4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50" y="895550"/>
            <a:ext cx="4803524" cy="302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022" y="3999700"/>
            <a:ext cx="5353351" cy="22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Oops</a:t>
            </a:r>
            <a:endParaRPr/>
          </a:p>
        </p:txBody>
      </p:sp>
      <p:sp>
        <p:nvSpPr>
          <p:cNvPr id="496" name="Google Shape;496;p6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64"/>
          <p:cNvSpPr txBox="1"/>
          <p:nvPr>
            <p:ph idx="1" type="body"/>
          </p:nvPr>
        </p:nvSpPr>
        <p:spPr>
          <a:xfrm>
            <a:off x="433391" y="1468650"/>
            <a:ext cx="25623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 month after the blog post, DoS reclaims the handle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091" y="1488926"/>
            <a:ext cx="8891509" cy="398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</a:t>
            </a:r>
            <a:endParaRPr/>
          </a:p>
        </p:txBody>
      </p:sp>
      <p:sp>
        <p:nvSpPr>
          <p:cNvPr id="505" name="Google Shape;505;p6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65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U.S. Digital Registry needs to do more to maintain the integrity of the information they hold.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Regularly update account status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U.S. government accounts should all be verified.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Twitter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Organizational or Governmental accounts should not be recycled.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Internet Archive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Twitters API gives a lot information about accounts, could the Internet Archive use that to determine when an account changes hands?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6"/>
          <p:cNvSpPr txBox="1"/>
          <p:nvPr>
            <p:ph type="title"/>
          </p:nvPr>
        </p:nvSpPr>
        <p:spPr>
          <a:xfrm>
            <a:off x="439625" y="365125"/>
            <a:ext cx="108687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Government adjusting to Technology</a:t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2" name="Google Shape;512;p6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66"/>
          <p:cNvSpPr txBox="1"/>
          <p:nvPr>
            <p:ph idx="1" type="body"/>
          </p:nvPr>
        </p:nvSpPr>
        <p:spPr>
          <a:xfrm>
            <a:off x="433400" y="1468651"/>
            <a:ext cx="11315400" cy="4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Hillary and her emails?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Email has been used extensively in the government since 1984. </a:t>
            </a:r>
            <a:endParaRPr/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Top government official technologically handicapped.</a:t>
            </a:r>
            <a:endParaRPr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Twitter has been around since 2006</a:t>
            </a:r>
            <a:endParaRPr/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Not surprising that the government doesn’t have a handle on it.</a:t>
            </a:r>
            <a:endParaRPr/>
          </a:p>
        </p:txBody>
      </p:sp>
      <p:sp>
        <p:nvSpPr>
          <p:cNvPr id="514" name="Google Shape;514;p66"/>
          <p:cNvSpPr txBox="1"/>
          <p:nvPr/>
        </p:nvSpPr>
        <p:spPr>
          <a:xfrm>
            <a:off x="439625" y="5405425"/>
            <a:ext cx="111870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Jimmy Daly. The History of Email in the Federal Government. FEDTECH Magazine. 15 July 2013. </a:t>
            </a: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/>
              </a:rPr>
              <a:t>https://fedtechmagazine.com/article/2013/07/brief-history-email-federal-government</a:t>
            </a:r>
            <a:endParaRPr sz="12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Twitter. Wikipedia. </a:t>
            </a:r>
            <a:r>
              <a:rPr lang="en-US" sz="1200" u="sng">
                <a:solidFill>
                  <a:schemeClr val="hlink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https://en.wikipedia.org/wiki/Twitter</a:t>
            </a:r>
            <a:endParaRPr sz="12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Government adjusting to Technology</a:t>
            </a:r>
            <a:endParaRPr/>
          </a:p>
        </p:txBody>
      </p:sp>
      <p:sp>
        <p:nvSpPr>
          <p:cNvPr id="521" name="Google Shape;521;p6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67"/>
          <p:cNvSpPr txBox="1"/>
          <p:nvPr>
            <p:ph idx="1" type="body"/>
          </p:nvPr>
        </p:nvSpPr>
        <p:spPr>
          <a:xfrm>
            <a:off x="433400" y="1468655"/>
            <a:ext cx="11315400" cy="18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 other news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Blog posts were from November 2017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This is a notice from the U.S. Digital Registries main page.</a:t>
            </a:r>
            <a:endParaRPr/>
          </a:p>
        </p:txBody>
      </p:sp>
      <p:pic>
        <p:nvPicPr>
          <p:cNvPr id="523" name="Google Shape;52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3317463"/>
            <a:ext cx="108489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Background: Twitter</a:t>
            </a:r>
            <a:endParaRPr/>
          </a:p>
        </p:txBody>
      </p:sp>
      <p:sp>
        <p:nvSpPr>
          <p:cNvPr id="321" name="Google Shape;321;p4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433394" y="1468650"/>
            <a:ext cx="56565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Verified Accounts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Twitter determines the account to be of public interest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Suspended Accounts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Spam or fake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Compromised or hacked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Abusive or threatening behavior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Protected/Private Accounts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Only visible to followers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Deleted Accounts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Deleted by the user</a:t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894" y="851476"/>
            <a:ext cx="5797305" cy="267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901" y="3667128"/>
            <a:ext cx="5797299" cy="254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331" name="Google Shape;331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46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End of Term Project (EOT)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2008-present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Archive the web presence of the U.S. Federal government at the end of a presidential term. 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Collected the tweets of 3000 government agencies.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These can include: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main agency accounts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departmental accounts</a:t>
            </a:r>
            <a:endParaRPr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project accounts, etc.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Maintain a list of government agency accounts.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source - U.S. Digital Registry: Official list of trusted government social media accounts.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U.S. Digital Registry</a:t>
            </a:r>
            <a:endParaRPr/>
          </a:p>
        </p:txBody>
      </p:sp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47"/>
          <p:cNvSpPr txBox="1"/>
          <p:nvPr>
            <p:ph idx="1" type="body"/>
          </p:nvPr>
        </p:nvSpPr>
        <p:spPr>
          <a:xfrm>
            <a:off x="433400" y="2925677"/>
            <a:ext cx="11315400" cy="3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“Users need to trust they are engaging with official U.S government digital accounts”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“The accounts… are independently updated by federal managers…”</a:t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0" y="1451050"/>
            <a:ext cx="11308993" cy="138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Something Weird</a:t>
            </a:r>
            <a:endParaRPr/>
          </a:p>
        </p:txBody>
      </p:sp>
      <p:sp>
        <p:nvSpPr>
          <p:cNvPr id="348" name="Google Shape;348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433394" y="1468650"/>
            <a:ext cx="5652000" cy="4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Suspended U.S. Government accounts?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29 accounts that have been removed by twitter.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Still listed as official accounts in the U.S. Digital Registry.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Some suspended accounts showed signs of being recycled before suspension.</a:t>
            </a:r>
            <a:endParaRPr/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899" y="3556223"/>
            <a:ext cx="5318149" cy="291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912" y="630250"/>
            <a:ext cx="5318137" cy="292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Reason for suspension unclear: NSF_ERE</a:t>
            </a:r>
            <a:endParaRPr/>
          </a:p>
        </p:txBody>
      </p:sp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49"/>
          <p:cNvSpPr txBox="1"/>
          <p:nvPr>
            <p:ph idx="1" type="body"/>
          </p:nvPr>
        </p:nvSpPr>
        <p:spPr>
          <a:xfrm>
            <a:off x="433400" y="1468650"/>
            <a:ext cx="44532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 link is still good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takes you to a live article from 2011 on the NSF website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3 April 2014, nothing there</a:t>
            </a:r>
            <a:endParaRPr/>
          </a:p>
        </p:txBody>
      </p:sp>
      <p:pic>
        <p:nvPicPr>
          <p:cNvPr id="360" name="Google Shape;3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000" y="1488925"/>
            <a:ext cx="6945154" cy="47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00575"/>
            <a:ext cx="4734199" cy="304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Timemap NSF_ERE: not found in other archives</a:t>
            </a:r>
            <a:endParaRPr/>
          </a:p>
        </p:txBody>
      </p:sp>
      <p:sp>
        <p:nvSpPr>
          <p:cNvPr id="368" name="Google Shape;368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5" y="1210926"/>
            <a:ext cx="10641048" cy="551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Reason for suspension unclear: DoDLiveMil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7" name="Google Shape;37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925" y="1129125"/>
            <a:ext cx="7845574" cy="48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